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9" r:id="rId4"/>
    <p:sldId id="270" r:id="rId5"/>
    <p:sldId id="271" r:id="rId6"/>
    <p:sldId id="272" r:id="rId7"/>
    <p:sldId id="260" r:id="rId8"/>
    <p:sldId id="263" r:id="rId9"/>
    <p:sldId id="265" r:id="rId10"/>
    <p:sldId id="262" r:id="rId11"/>
    <p:sldId id="266" r:id="rId12"/>
  </p:sldIdLst>
  <p:sldSz cx="14630400" cy="8229600"/>
  <p:notesSz cx="8229600" cy="14630400"/>
  <p:embeddedFontLst>
    <p:embeddedFont>
      <p:font typeface="Gelasio" panose="020B0600000101010101" charset="0"/>
      <p:regular r:id="rId14"/>
    </p:embeddedFont>
    <p:embeddedFont>
      <p:font typeface="Gelasio Semi Bold" panose="020B0600000101010101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  <a:srgbClr val="425A90"/>
    <a:srgbClr val="45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72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7E-4AC6-9B68-5538199DEEA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7E-4AC6-9B68-5538199DEEA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7E-4AC6-9B68-5538199DEEA5}"/>
              </c:ext>
            </c:extLst>
          </c:dPt>
          <c:cat>
            <c:strRef>
              <c:f>Sheet1!$A$2:$A$4</c:f>
              <c:strCache>
                <c:ptCount val="3"/>
                <c:pt idx="0">
                  <c:v>DJMAX</c:v>
                </c:pt>
                <c:pt idx="1">
                  <c:v>Muse Dash</c:v>
                </c:pt>
                <c:pt idx="2">
                  <c:v>얼불춤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1635</c:v>
                </c:pt>
                <c:pt idx="1">
                  <c:v>1050</c:v>
                </c:pt>
                <c:pt idx="2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7E-4AC6-9B68-5538199DE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74247455"/>
        <c:axId val="974246015"/>
      </c:barChart>
      <c:catAx>
        <c:axId val="9742474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4246015"/>
        <c:crosses val="autoZero"/>
        <c:auto val="1"/>
        <c:lblAlgn val="ctr"/>
        <c:lblOffset val="100"/>
        <c:noMultiLvlLbl val="0"/>
      </c:catAx>
      <c:valAx>
        <c:axId val="9742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42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5E-4694-A39C-00C4EC2341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5E-4694-A39C-00C4EC2341DB}"/>
              </c:ext>
            </c:extLst>
          </c:dPt>
          <c:cat>
            <c:strRef>
              <c:f>Sheet1!$A$2:$A$3</c:f>
              <c:strCache>
                <c:ptCount val="2"/>
                <c:pt idx="0">
                  <c:v>플랜츠 vs 좀비</c:v>
                </c:pt>
                <c:pt idx="1">
                  <c:v>풍선디펜스6</c:v>
                </c:pt>
              </c:strCache>
            </c:strRef>
          </c:cat>
          <c:val>
            <c:numRef>
              <c:f>Sheet1!$B$2:$B$3</c:f>
              <c:numCache>
                <c:formatCode>_(* #,##0_);_(* \(#,##0\);_(* "-"_);_(@_)</c:formatCode>
                <c:ptCount val="2"/>
                <c:pt idx="0">
                  <c:v>4107</c:v>
                </c:pt>
                <c:pt idx="1">
                  <c:v>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C-47A1-A392-6576430C4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067407"/>
        <c:axId val="972067887"/>
      </c:barChart>
      <c:catAx>
        <c:axId val="9720674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067887"/>
        <c:crosses val="autoZero"/>
        <c:auto val="1"/>
        <c:lblAlgn val="ctr"/>
        <c:lblOffset val="100"/>
        <c:noMultiLvlLbl val="0"/>
      </c:catAx>
      <c:valAx>
        <c:axId val="97206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06740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93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715F1D-F45F-7E72-A18A-3E0224700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37616" y="-2205633"/>
            <a:ext cx="11574066" cy="11574066"/>
          </a:xfrm>
          <a:prstGeom prst="rect">
            <a:avLst/>
          </a:prstGeom>
        </p:spPr>
      </p:pic>
      <p:pic>
        <p:nvPicPr>
          <p:cNvPr id="24" name="그림 2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4154E-1DC0-7BB8-E0B5-E89D9F1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17" y="1354455"/>
            <a:ext cx="5520690" cy="55206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8090" y="327624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9000" b="1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음악수호단</a:t>
            </a:r>
            <a:r>
              <a:rPr lang="en-US" sz="90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♪</a:t>
            </a:r>
            <a:endParaRPr lang="en-US" sz="9000" b="1" dirty="0"/>
          </a:p>
        </p:txBody>
      </p:sp>
      <p:sp>
        <p:nvSpPr>
          <p:cNvPr id="4" name="Text 1"/>
          <p:cNvSpPr/>
          <p:nvPr/>
        </p:nvSpPr>
        <p:spPr>
          <a:xfrm>
            <a:off x="2418040" y="47028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ko-KR" altLang="en-US" sz="35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팀 </a:t>
            </a:r>
            <a:r>
              <a:rPr lang="en-US" sz="35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6301</a:t>
            </a:r>
            <a:endParaRPr lang="en-US" sz="35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7D3D40-E32F-7AF6-7089-C4257CDA4AA5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FC5FCF-EB90-022A-5C3B-23EF9869E5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43462" y="-1672233"/>
            <a:ext cx="11574066" cy="115740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31BA8B-2ED1-3E89-9EA7-651849B9472C}"/>
              </a:ext>
            </a:extLst>
          </p:cNvPr>
          <p:cNvSpPr/>
          <p:nvPr/>
        </p:nvSpPr>
        <p:spPr>
          <a:xfrm>
            <a:off x="7757691" y="5349221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0A70C6-FF22-6F8A-C8CC-96AE17E14D10}"/>
              </a:ext>
            </a:extLst>
          </p:cNvPr>
          <p:cNvSpPr/>
          <p:nvPr/>
        </p:nvSpPr>
        <p:spPr>
          <a:xfrm>
            <a:off x="7544277" y="3705515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A884E2-EFE5-05DB-38A7-83E57368F97F}"/>
              </a:ext>
            </a:extLst>
          </p:cNvPr>
          <p:cNvSpPr/>
          <p:nvPr/>
        </p:nvSpPr>
        <p:spPr>
          <a:xfrm>
            <a:off x="7330495" y="1981651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93790" y="739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요약 및 향후 방향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182601"/>
            <a:ext cx="59045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음악수호단</a:t>
            </a: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!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새로운</a:t>
            </a: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게임 경험을 만드세요!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182601"/>
            <a:ext cx="30480" cy="850583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32883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차별화된 재미: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리듬과 디펜스의 신선한 조화로 기존 시장에서 볼 수 없던 독창적인 게임플레이 제공.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934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성장 동력: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매력적인 캐릭터의 가챠 시스템은 플레이어의 지속적인 흥미와 수집 욕구를 자극.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985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높은 완성도: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벤치마크 게임들의 성공 요소를 반영하여 높은 수준의 게임 디자인과 밸런스를 구현 목표.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35518" y="2176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지속적인 테스트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7835518" y="2757236"/>
            <a:ext cx="5337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밸런스 테스트 및 버그 수정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75679" y="3800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콘텐츠</a:t>
            </a: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확장</a:t>
            </a:r>
            <a:endParaRPr lang="en-US" sz="2200" b="1" dirty="0"/>
          </a:p>
        </p:txBody>
      </p:sp>
      <p:sp>
        <p:nvSpPr>
          <p:cNvPr id="13" name="Text 9"/>
          <p:cNvSpPr/>
          <p:nvPr/>
        </p:nvSpPr>
        <p:spPr>
          <a:xfrm>
            <a:off x="8175679" y="4381724"/>
            <a:ext cx="49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신규 트랙,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캐릭터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등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추가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453891" y="546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정식</a:t>
            </a: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출시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8453891" y="6044076"/>
            <a:ext cx="4657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다양한 플랫폼을 통한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진입</a:t>
            </a:r>
            <a:endParaRPr lang="en-US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274756-E691-4B1B-47E5-76EAD412AE0D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5DDD33-2757-F369-AE53-83A26059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D79F3A-27CF-C313-F13E-2B5D41F8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306" y="3290917"/>
            <a:ext cx="2172015" cy="21720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45CA78-5A9D-7AF6-099C-A5F9BEE463AC}"/>
              </a:ext>
            </a:extLst>
          </p:cNvPr>
          <p:cNvSpPr txBox="1"/>
          <p:nvPr/>
        </p:nvSpPr>
        <p:spPr>
          <a:xfrm>
            <a:off x="12214050" y="295471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 다운로드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FCAC02-DF03-8597-69EA-D98336293E94}"/>
              </a:ext>
            </a:extLst>
          </p:cNvPr>
          <p:cNvSpPr/>
          <p:nvPr/>
        </p:nvSpPr>
        <p:spPr>
          <a:xfrm>
            <a:off x="7335283" y="1981651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17372-7277-45B2-51C0-6D51F9DBD5A1}"/>
              </a:ext>
            </a:extLst>
          </p:cNvPr>
          <p:cNvSpPr/>
          <p:nvPr/>
        </p:nvSpPr>
        <p:spPr>
          <a:xfrm>
            <a:off x="7544277" y="3703068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DEAADA-4819-423E-D6D7-124EC3FEC3A3}"/>
              </a:ext>
            </a:extLst>
          </p:cNvPr>
          <p:cNvSpPr/>
          <p:nvPr/>
        </p:nvSpPr>
        <p:spPr>
          <a:xfrm>
            <a:off x="7757691" y="5349221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CF7673-28A8-DAAC-22CB-902E890F0A82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6C9145-9022-3DA9-6C8C-718A5B63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B87F5-1ED4-0683-E0EA-90526FD0528D}"/>
              </a:ext>
            </a:extLst>
          </p:cNvPr>
          <p:cNvSpPr txBox="1"/>
          <p:nvPr/>
        </p:nvSpPr>
        <p:spPr>
          <a:xfrm>
            <a:off x="4138612" y="2529750"/>
            <a:ext cx="6353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dirty="0" err="1">
                <a:solidFill>
                  <a:schemeClr val="accent5">
                    <a:lumMod val="50000"/>
                  </a:schemeClr>
                </a:solidFill>
              </a:rPr>
              <a:t>QnA</a:t>
            </a:r>
            <a:endParaRPr lang="ko-KR" altLang="en-US" sz="20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89" y="555471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감사합니다. 팀 6301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953819-A70E-3BFF-C00B-F72B7277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43201"/>
            <a:ext cx="6503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게임 개요: 장르 융합의 혁신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8955"/>
            <a:ext cx="444281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새로운 차원의 재미: 음악수호단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10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장르 융합: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역동적인 리듬 액션과 전략적인 타워 디펜스의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성공적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융합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325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핵심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비트에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맞춰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타이밍을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맞추는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리듬 게임을 하는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동시에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적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으로부터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기지를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전략적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으로 기지를 방어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1835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가챠 시스템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도입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매력적인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캐릭터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수집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및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강화를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통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유저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의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몰입도를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장기적으로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유지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46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전략과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단순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반복을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넘어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전략적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깊이와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리듬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특유의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즉각적인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몰입감을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극대화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804416"/>
            <a:ext cx="7604284" cy="1326713"/>
          </a:xfrm>
          <a:prstGeom prst="roundRect">
            <a:avLst>
              <a:gd name="adj" fmla="val 2565"/>
            </a:avLst>
          </a:prstGeom>
          <a:solidFill>
            <a:srgbClr val="E2D9C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33267"/>
            <a:ext cx="283488" cy="2268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30906" y="6087904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음악수호단은 단순한 리듬 게임이 아닙니다.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비트와</a:t>
            </a:r>
            <a:r>
              <a:rPr lang="en-US" sz="17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전략이 조화된 신개념 장르를 제시</a:t>
            </a:r>
            <a:r>
              <a:rPr lang="en-US" sz="17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합니다.</a:t>
            </a:r>
            <a:endParaRPr lang="en-US" sz="17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488AAC-6B41-EDE8-A0A3-B48AEF2DE784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50E517-B657-4E12-1017-EB671CE9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70CED0-2EC6-D9D5-8F3A-A975D1F355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14" r="4297"/>
          <a:stretch>
            <a:fillRect/>
          </a:stretch>
        </p:blipFill>
        <p:spPr>
          <a:xfrm>
            <a:off x="8622149" y="2118955"/>
            <a:ext cx="5847132" cy="3789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B36429-DDFC-E0E2-DA8B-7DF7B55FCB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CAB702-0AE5-B1D1-1F42-60B98D335184}"/>
              </a:ext>
            </a:extLst>
          </p:cNvPr>
          <p:cNvSpPr txBox="1"/>
          <p:nvPr/>
        </p:nvSpPr>
        <p:spPr>
          <a:xfrm>
            <a:off x="415636" y="384465"/>
            <a:ext cx="3813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사용 </a:t>
            </a:r>
            <a:r>
              <a:rPr lang="en-US" altLang="ko-KR" sz="5000" dirty="0">
                <a:latin typeface="Gelasio Semi Bold" panose="020B0600000101010101" charset="0"/>
                <a:cs typeface="Gelasio Semi Bold" panose="020B0600000101010101" charset="0"/>
              </a:rPr>
              <a:t>AI </a:t>
            </a:r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기술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pic>
        <p:nvPicPr>
          <p:cNvPr id="1028" name="Picture 4" descr="Veo - 나무위키">
            <a:extLst>
              <a:ext uri="{FF2B5EF4-FFF2-40B4-BE49-F238E27FC236}">
                <a16:creationId xmlns:a16="http://schemas.microsoft.com/office/drawing/2014/main" id="{1C492041-36C4-35BA-D4BB-FD27139B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67" y="2074768"/>
            <a:ext cx="4514148" cy="252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2EC23-5F0F-36FD-ECAB-3E2A51F7B9BC}"/>
              </a:ext>
            </a:extLst>
          </p:cNvPr>
          <p:cNvSpPr txBox="1"/>
          <p:nvPr/>
        </p:nvSpPr>
        <p:spPr>
          <a:xfrm>
            <a:off x="3204793" y="1705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영상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2183-0956-9B73-7770-D1B3EEB05C92}"/>
              </a:ext>
            </a:extLst>
          </p:cNvPr>
          <p:cNvSpPr txBox="1"/>
          <p:nvPr/>
        </p:nvSpPr>
        <p:spPr>
          <a:xfrm>
            <a:off x="6148600" y="315406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음악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7A1C4-E5F3-5818-D01A-AD19498D6F2D}"/>
              </a:ext>
            </a:extLst>
          </p:cNvPr>
          <p:cNvSpPr txBox="1"/>
          <p:nvPr/>
        </p:nvSpPr>
        <p:spPr>
          <a:xfrm>
            <a:off x="9266676" y="47052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이미지 및 캐릭터 생성</a:t>
            </a:r>
          </a:p>
        </p:txBody>
      </p:sp>
      <p:pic>
        <p:nvPicPr>
          <p:cNvPr id="1026" name="Picture 2" descr="Suno (r15 판) - 나무위키">
            <a:extLst>
              <a:ext uri="{FF2B5EF4-FFF2-40B4-BE49-F238E27FC236}">
                <a16:creationId xmlns:a16="http://schemas.microsoft.com/office/drawing/2014/main" id="{A6AD5138-2BCF-90C3-176A-E8230EAC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74" y="3525777"/>
            <a:ext cx="4514148" cy="235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. Gemini가 무엇인가 - 일반인을 위한 Gemini 가이드북">
            <a:extLst>
              <a:ext uri="{FF2B5EF4-FFF2-40B4-BE49-F238E27FC236}">
                <a16:creationId xmlns:a16="http://schemas.microsoft.com/office/drawing/2014/main" id="{856DF8E2-17EC-7847-D707-FDE81C50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76" y="5074612"/>
            <a:ext cx="4514147" cy="25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E5A908-866E-BDB6-F997-335E7813A61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C9184A-F264-C2CB-0BD4-D1BCF1EC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4EFA5-AFB4-70B5-5DF7-98E3C2BBC9BA}"/>
              </a:ext>
            </a:extLst>
          </p:cNvPr>
          <p:cNvSpPr txBox="1"/>
          <p:nvPr/>
        </p:nvSpPr>
        <p:spPr>
          <a:xfrm>
            <a:off x="6564913" y="2418089"/>
            <a:ext cx="7649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다양한 </a:t>
            </a:r>
            <a:r>
              <a:rPr lang="en-US" altLang="ko-KR" sz="3000" dirty="0"/>
              <a:t>AI</a:t>
            </a:r>
            <a:r>
              <a:rPr lang="ko-KR" altLang="en-US" sz="3000" dirty="0"/>
              <a:t>를 활용한 게임 이미지 및 영상 생성</a:t>
            </a:r>
          </a:p>
        </p:txBody>
      </p:sp>
    </p:spTree>
    <p:extLst>
      <p:ext uri="{BB962C8B-B14F-4D97-AF65-F5344CB8AC3E}">
        <p14:creationId xmlns:p14="http://schemas.microsoft.com/office/powerpoint/2010/main" val="200275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7B4B2D-E919-E34B-C864-5990C4C6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60CD10-BE3F-5B72-E4C5-47C5835FF3BB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A5AD71-42DC-7E94-EF9A-ADEAD23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B49B9-8D3B-A396-1F17-DEAE5BBE0432}"/>
              </a:ext>
            </a:extLst>
          </p:cNvPr>
          <p:cNvSpPr txBox="1"/>
          <p:nvPr/>
        </p:nvSpPr>
        <p:spPr>
          <a:xfrm>
            <a:off x="415636" y="384465"/>
            <a:ext cx="57951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리듬 게임 제작 방식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C1E7498A-A522-9F18-D067-A8285FACFD74}"/>
              </a:ext>
            </a:extLst>
          </p:cNvPr>
          <p:cNvSpPr/>
          <p:nvPr/>
        </p:nvSpPr>
        <p:spPr>
          <a:xfrm>
            <a:off x="7775431" y="5197849"/>
            <a:ext cx="3122620" cy="15621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CA8587EA-4F2A-DA7C-2E07-1A035F1B0C66}"/>
              </a:ext>
            </a:extLst>
          </p:cNvPr>
          <p:cNvSpPr/>
          <p:nvPr/>
        </p:nvSpPr>
        <p:spPr>
          <a:xfrm>
            <a:off x="2461756" y="5779021"/>
            <a:ext cx="3352883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3A704ABE-D0D3-2CB7-16CB-0D939BE4DE96}"/>
              </a:ext>
            </a:extLst>
          </p:cNvPr>
          <p:cNvSpPr/>
          <p:nvPr/>
        </p:nvSpPr>
        <p:spPr>
          <a:xfrm>
            <a:off x="547112" y="5788964"/>
            <a:ext cx="2157762" cy="189594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EC50B27-C868-B2D5-4A62-2CDF4C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85"/>
          <a:stretch>
            <a:fillRect/>
          </a:stretch>
        </p:blipFill>
        <p:spPr>
          <a:xfrm>
            <a:off x="10974422" y="1797116"/>
            <a:ext cx="2635132" cy="38077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2915BE0-43EC-D7BE-B6D1-A7B06AE66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46"/>
          <a:stretch>
            <a:fillRect/>
          </a:stretch>
        </p:blipFill>
        <p:spPr>
          <a:xfrm>
            <a:off x="312525" y="2095198"/>
            <a:ext cx="4961842" cy="31354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22C937-21E1-836E-C3F3-AB136A63F094}"/>
              </a:ext>
            </a:extLst>
          </p:cNvPr>
          <p:cNvSpPr txBox="1"/>
          <p:nvPr/>
        </p:nvSpPr>
        <p:spPr>
          <a:xfrm>
            <a:off x="621746" y="1736283"/>
            <a:ext cx="4343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비트맵 에디터 </a:t>
            </a:r>
            <a:r>
              <a:rPr lang="en-US" altLang="ko-KR" sz="1700" dirty="0"/>
              <a:t>(</a:t>
            </a:r>
            <a:r>
              <a:rPr lang="ko-KR" altLang="en-US" sz="1700" dirty="0"/>
              <a:t>자체 개발</a:t>
            </a:r>
            <a:r>
              <a:rPr lang="en-US" altLang="ko-KR" sz="1700" dirty="0"/>
              <a:t>)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3E575C-5448-0974-8B30-795B1A6F674A}"/>
              </a:ext>
            </a:extLst>
          </p:cNvPr>
          <p:cNvSpPr txBox="1"/>
          <p:nvPr/>
        </p:nvSpPr>
        <p:spPr>
          <a:xfrm>
            <a:off x="3655438" y="6449876"/>
            <a:ext cx="1365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Export</a:t>
            </a:r>
          </a:p>
          <a:p>
            <a:pPr algn="ctr"/>
            <a:r>
              <a:rPr lang="en-US" altLang="ko-KR" sz="1500" dirty="0"/>
              <a:t>(Json </a:t>
            </a:r>
            <a:r>
              <a:rPr lang="ko-KR" altLang="en-US" sz="1500" dirty="0"/>
              <a:t>파일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C097A0-5C31-2FE1-3443-3AEB15488BA9}"/>
              </a:ext>
            </a:extLst>
          </p:cNvPr>
          <p:cNvSpPr txBox="1"/>
          <p:nvPr/>
        </p:nvSpPr>
        <p:spPr>
          <a:xfrm>
            <a:off x="163693" y="6449876"/>
            <a:ext cx="2476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비트맵 에디터로</a:t>
            </a:r>
            <a:endParaRPr lang="en-US" altLang="ko-KR" sz="1500" dirty="0"/>
          </a:p>
          <a:p>
            <a:pPr algn="ctr"/>
            <a:r>
              <a:rPr lang="ko-KR" altLang="en-US" sz="1500" dirty="0"/>
              <a:t>비트맵 </a:t>
            </a:r>
            <a:r>
              <a:rPr lang="en-US" altLang="ko-KR" sz="1500" dirty="0"/>
              <a:t>(</a:t>
            </a:r>
            <a:r>
              <a:rPr lang="ko-KR" altLang="en-US" sz="1500" dirty="0"/>
              <a:t>채보</a:t>
            </a:r>
            <a:r>
              <a:rPr lang="en-US" altLang="ko-KR" sz="1500" dirty="0"/>
              <a:t>) </a:t>
            </a:r>
            <a:r>
              <a:rPr lang="ko-KR" altLang="en-US" sz="1500" dirty="0"/>
              <a:t>제작</a:t>
            </a: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5CA0A1AB-635C-1BBC-7289-1FBD12F6118C}"/>
              </a:ext>
            </a:extLst>
          </p:cNvPr>
          <p:cNvSpPr/>
          <p:nvPr/>
        </p:nvSpPr>
        <p:spPr>
          <a:xfrm>
            <a:off x="8100579" y="5786479"/>
            <a:ext cx="3005761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2A2D55-C47F-74F7-2EA5-2A4DAF8600E5}"/>
              </a:ext>
            </a:extLst>
          </p:cNvPr>
          <p:cNvSpPr txBox="1"/>
          <p:nvPr/>
        </p:nvSpPr>
        <p:spPr>
          <a:xfrm>
            <a:off x="8422120" y="6447581"/>
            <a:ext cx="28746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스테이지와 </a:t>
            </a:r>
            <a:endParaRPr lang="en-US" altLang="ko-KR" sz="1500" dirty="0"/>
          </a:p>
          <a:p>
            <a:pPr algn="ctr"/>
            <a:r>
              <a:rPr lang="ko-KR" altLang="en-US" sz="1500" dirty="0" err="1"/>
              <a:t>비트맨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에셋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algn="ctr"/>
            <a:r>
              <a:rPr lang="ko-KR" altLang="en-US" sz="1500" dirty="0"/>
              <a:t>연결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AC2285B-0963-676F-A003-C6BB88364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673" y="2471398"/>
            <a:ext cx="4311187" cy="24591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A84B20-5C0A-E87C-288F-E3B223AA30F5}"/>
              </a:ext>
            </a:extLst>
          </p:cNvPr>
          <p:cNvSpPr txBox="1"/>
          <p:nvPr/>
        </p:nvSpPr>
        <p:spPr>
          <a:xfrm>
            <a:off x="6671455" y="2115513"/>
            <a:ext cx="354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Beatmap Importer (</a:t>
            </a:r>
            <a:r>
              <a:rPr lang="ko-KR" altLang="en-US" sz="1600" dirty="0"/>
              <a:t>자체 개발 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9AA61C4B-BF97-12BB-EF12-B1376593DEEE}"/>
              </a:ext>
            </a:extLst>
          </p:cNvPr>
          <p:cNvSpPr/>
          <p:nvPr/>
        </p:nvSpPr>
        <p:spPr>
          <a:xfrm rot="5400000">
            <a:off x="5345884" y="3500580"/>
            <a:ext cx="708338" cy="41071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E610AE0-7192-A9E5-098C-979A33F3E941}"/>
              </a:ext>
            </a:extLst>
          </p:cNvPr>
          <p:cNvSpPr/>
          <p:nvPr/>
        </p:nvSpPr>
        <p:spPr>
          <a:xfrm rot="5400000">
            <a:off x="10338522" y="3495631"/>
            <a:ext cx="708338" cy="41071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C2F931FE-7A48-D152-2954-5039F610BD9D}"/>
              </a:ext>
            </a:extLst>
          </p:cNvPr>
          <p:cNvSpPr/>
          <p:nvPr/>
        </p:nvSpPr>
        <p:spPr>
          <a:xfrm>
            <a:off x="5504035" y="5779021"/>
            <a:ext cx="2982573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AF761E-213E-C512-B4AA-1E2E48D4C8E0}"/>
              </a:ext>
            </a:extLst>
          </p:cNvPr>
          <p:cNvSpPr txBox="1"/>
          <p:nvPr/>
        </p:nvSpPr>
        <p:spPr>
          <a:xfrm>
            <a:off x="6224610" y="6342035"/>
            <a:ext cx="2065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미리 제작한 툴로</a:t>
            </a:r>
            <a:endParaRPr lang="en-US" altLang="ko-KR" sz="1500" dirty="0"/>
          </a:p>
          <a:p>
            <a:pPr algn="ctr"/>
            <a:r>
              <a:rPr lang="en-US" altLang="ko-KR" sz="1500" dirty="0"/>
              <a:t>Import</a:t>
            </a:r>
          </a:p>
          <a:p>
            <a:pPr algn="ctr"/>
            <a:r>
              <a:rPr lang="en-US" altLang="ko-KR" sz="1500" dirty="0"/>
              <a:t>(asset </a:t>
            </a:r>
            <a:r>
              <a:rPr lang="ko-KR" altLang="en-US" sz="1500" dirty="0"/>
              <a:t>형태로 변환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2796D903-2626-2827-3CB8-FB9E53477CBA}"/>
              </a:ext>
            </a:extLst>
          </p:cNvPr>
          <p:cNvSpPr/>
          <p:nvPr/>
        </p:nvSpPr>
        <p:spPr>
          <a:xfrm>
            <a:off x="10736396" y="5779021"/>
            <a:ext cx="3005761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DAA2A8-F638-52AB-99BC-9FC16A7A949A}"/>
              </a:ext>
            </a:extLst>
          </p:cNvPr>
          <p:cNvSpPr txBox="1"/>
          <p:nvPr/>
        </p:nvSpPr>
        <p:spPr>
          <a:xfrm>
            <a:off x="11743809" y="6610159"/>
            <a:ext cx="17683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다음과 같이 작동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1ABCD6-66C3-23B9-FB7A-B9BE4E3AEE95}"/>
              </a:ext>
            </a:extLst>
          </p:cNvPr>
          <p:cNvSpPr/>
          <p:nvPr/>
        </p:nvSpPr>
        <p:spPr>
          <a:xfrm>
            <a:off x="4345969" y="2095198"/>
            <a:ext cx="554804" cy="206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85046-B6F4-790E-0189-8D5230A66132}"/>
              </a:ext>
            </a:extLst>
          </p:cNvPr>
          <p:cNvCxnSpPr/>
          <p:nvPr/>
        </p:nvCxnSpPr>
        <p:spPr>
          <a:xfrm flipH="1">
            <a:off x="4243227" y="2301411"/>
            <a:ext cx="380144" cy="4033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414DCB6-41ED-1350-5A16-15593F408819}"/>
              </a:ext>
            </a:extLst>
          </p:cNvPr>
          <p:cNvCxnSpPr>
            <a:cxnSpLocks/>
          </p:cNvCxnSpPr>
          <p:nvPr/>
        </p:nvCxnSpPr>
        <p:spPr>
          <a:xfrm flipV="1">
            <a:off x="1294544" y="5352836"/>
            <a:ext cx="205118" cy="981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A2ABC-CFF1-2A09-3EB6-B823BF7707D4}"/>
              </a:ext>
            </a:extLst>
          </p:cNvPr>
          <p:cNvSpPr/>
          <p:nvPr/>
        </p:nvSpPr>
        <p:spPr>
          <a:xfrm>
            <a:off x="312525" y="2071738"/>
            <a:ext cx="4973879" cy="3158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9D2045F-7958-704E-2524-D03C7C6111B4}"/>
              </a:ext>
            </a:extLst>
          </p:cNvPr>
          <p:cNvSpPr/>
          <p:nvPr/>
        </p:nvSpPr>
        <p:spPr>
          <a:xfrm>
            <a:off x="7498029" y="2958262"/>
            <a:ext cx="2911336" cy="206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EA2E818E-CADF-9185-1C27-16A2F7BD0252}"/>
              </a:ext>
            </a:extLst>
          </p:cNvPr>
          <p:cNvCxnSpPr>
            <a:cxnSpLocks/>
            <a:endCxn id="61" idx="1"/>
          </p:cNvCxnSpPr>
          <p:nvPr/>
        </p:nvCxnSpPr>
        <p:spPr>
          <a:xfrm rot="5400000" flipH="1" flipV="1">
            <a:off x="4386377" y="3216501"/>
            <a:ext cx="3266783" cy="295652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1EC0C8-3D53-3D11-E531-D51F12961A74}"/>
              </a:ext>
            </a:extLst>
          </p:cNvPr>
          <p:cNvCxnSpPr>
            <a:cxnSpLocks/>
          </p:cNvCxnSpPr>
          <p:nvPr/>
        </p:nvCxnSpPr>
        <p:spPr>
          <a:xfrm flipV="1">
            <a:off x="12448872" y="5604861"/>
            <a:ext cx="63541" cy="981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75C88B-7699-C819-3E36-42FECF33C4D9}"/>
              </a:ext>
            </a:extLst>
          </p:cNvPr>
          <p:cNvSpPr/>
          <p:nvPr/>
        </p:nvSpPr>
        <p:spPr>
          <a:xfrm>
            <a:off x="10954981" y="1802704"/>
            <a:ext cx="2654573" cy="3794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BBC6D6-9B8F-91D4-10AB-66B0F0893E06}"/>
              </a:ext>
            </a:extLst>
          </p:cNvPr>
          <p:cNvSpPr txBox="1"/>
          <p:nvPr/>
        </p:nvSpPr>
        <p:spPr>
          <a:xfrm>
            <a:off x="10511407" y="1446221"/>
            <a:ext cx="354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리듬게임</a:t>
            </a:r>
          </a:p>
        </p:txBody>
      </p:sp>
    </p:spTree>
    <p:extLst>
      <p:ext uri="{BB962C8B-B14F-4D97-AF65-F5344CB8AC3E}">
        <p14:creationId xmlns:p14="http://schemas.microsoft.com/office/powerpoint/2010/main" val="299532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5F2D89-3F08-147E-2A4B-210E29CF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5A91F2-9DA0-E22C-CCC0-8CF24F2CA51D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0BB2BD-38D6-7C3F-7B2A-473AE7CE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3EDF9-D981-47EE-A70B-616724C8AE14}"/>
              </a:ext>
            </a:extLst>
          </p:cNvPr>
          <p:cNvSpPr txBox="1"/>
          <p:nvPr/>
        </p:nvSpPr>
        <p:spPr>
          <a:xfrm>
            <a:off x="415636" y="384465"/>
            <a:ext cx="5634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스테이지 생성 방식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1D9ACD-7A89-2EF3-BDAE-751F7247F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194" y="2263437"/>
            <a:ext cx="4778484" cy="17950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1EBAD7-E9C1-B56B-DBF8-0FBE7C88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61" y="1593751"/>
            <a:ext cx="4410691" cy="1448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CE064F-A95D-2C4C-25AA-9FAE451A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163" y="3305633"/>
            <a:ext cx="4410691" cy="10294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CD9D05-7480-E078-2408-03B819D0F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167" y="4630400"/>
            <a:ext cx="3476927" cy="30000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AB51F5-F826-12BA-6ECC-927F3393E019}"/>
              </a:ext>
            </a:extLst>
          </p:cNvPr>
          <p:cNvSpPr/>
          <p:nvPr/>
        </p:nvSpPr>
        <p:spPr>
          <a:xfrm>
            <a:off x="4285963" y="1819644"/>
            <a:ext cx="719131" cy="10287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0F2B69-2F2F-0935-E777-C273F634654F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3733509" y="2848344"/>
            <a:ext cx="912020" cy="45728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03B877-5003-3F18-33A3-A93520C55140}"/>
              </a:ext>
            </a:extLst>
          </p:cNvPr>
          <p:cNvSpPr/>
          <p:nvPr/>
        </p:nvSpPr>
        <p:spPr>
          <a:xfrm>
            <a:off x="1556736" y="3307499"/>
            <a:ext cx="648606" cy="102763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DF1903-08F2-76B9-5614-676E91AE8960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1881039" y="4335130"/>
            <a:ext cx="1385591" cy="28184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83F3A0-AD94-5145-D8C1-AE767CD0307E}"/>
              </a:ext>
            </a:extLst>
          </p:cNvPr>
          <p:cNvSpPr/>
          <p:nvPr/>
        </p:nvSpPr>
        <p:spPr>
          <a:xfrm>
            <a:off x="1528162" y="3292205"/>
            <a:ext cx="4410691" cy="1060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3529FC-B041-A2B4-1871-A68A251D4EDD}"/>
              </a:ext>
            </a:extLst>
          </p:cNvPr>
          <p:cNvSpPr/>
          <p:nvPr/>
        </p:nvSpPr>
        <p:spPr>
          <a:xfrm>
            <a:off x="1528166" y="4616972"/>
            <a:ext cx="3476928" cy="3013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9985C6-1421-D197-795B-95A0C5C730FF}"/>
              </a:ext>
            </a:extLst>
          </p:cNvPr>
          <p:cNvSpPr txBox="1"/>
          <p:nvPr/>
        </p:nvSpPr>
        <p:spPr>
          <a:xfrm>
            <a:off x="9453883" y="1897765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손쉬운 데이터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33193A-A606-285A-1AB5-AEBB85126ABE}"/>
              </a:ext>
            </a:extLst>
          </p:cNvPr>
          <p:cNvSpPr txBox="1"/>
          <p:nvPr/>
        </p:nvSpPr>
        <p:spPr>
          <a:xfrm>
            <a:off x="6050512" y="5870170"/>
            <a:ext cx="3600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데이터의 정보만을 변경하여 </a:t>
            </a:r>
            <a:endParaRPr lang="en-US" altLang="ko-KR" dirty="0"/>
          </a:p>
          <a:p>
            <a:pPr algn="ctr"/>
            <a:r>
              <a:rPr lang="ko-KR" altLang="en-US" dirty="0"/>
              <a:t>새로운 스테이지 및</a:t>
            </a:r>
            <a:r>
              <a:rPr lang="en-US" altLang="ko-KR" dirty="0"/>
              <a:t> </a:t>
            </a:r>
            <a:r>
              <a:rPr lang="ko-KR" altLang="en-US" dirty="0"/>
              <a:t>캐릭터 등 </a:t>
            </a:r>
            <a:endParaRPr lang="en-US" altLang="ko-KR" dirty="0"/>
          </a:p>
          <a:p>
            <a:pPr algn="ctr"/>
            <a:r>
              <a:rPr lang="ko-KR" altLang="en-US" dirty="0"/>
              <a:t>손쉽게 생성이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039FAB-7A9D-7878-8800-F7EF772927C4}"/>
              </a:ext>
            </a:extLst>
          </p:cNvPr>
          <p:cNvSpPr/>
          <p:nvPr/>
        </p:nvSpPr>
        <p:spPr>
          <a:xfrm>
            <a:off x="10715946" y="2848344"/>
            <a:ext cx="2206732" cy="113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AAB9FB-0317-6805-B94C-9DF5FEA2B074}"/>
              </a:ext>
            </a:extLst>
          </p:cNvPr>
          <p:cNvCxnSpPr/>
          <p:nvPr/>
        </p:nvCxnSpPr>
        <p:spPr>
          <a:xfrm>
            <a:off x="5024144" y="6123687"/>
            <a:ext cx="1026368" cy="164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FA8AAC-42B5-97D4-4DF7-4F16B840577D}"/>
              </a:ext>
            </a:extLst>
          </p:cNvPr>
          <p:cNvSpPr/>
          <p:nvPr/>
        </p:nvSpPr>
        <p:spPr>
          <a:xfrm>
            <a:off x="6075912" y="5762820"/>
            <a:ext cx="3549396" cy="113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8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5109D0-7D45-3F19-B429-E462EE3AE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57C740-EA03-6328-5DA2-2947BD67317F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D6741C-DDD6-9BDB-6838-4F107F56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B6815-8424-9C09-1484-CA5B0B9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86" y="2985494"/>
            <a:ext cx="2837580" cy="2257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78BCF-479C-6F2F-06B7-134CFD9091CD}"/>
              </a:ext>
            </a:extLst>
          </p:cNvPr>
          <p:cNvSpPr txBox="1"/>
          <p:nvPr/>
        </p:nvSpPr>
        <p:spPr>
          <a:xfrm>
            <a:off x="1762186" y="2380705"/>
            <a:ext cx="477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InGame</a:t>
            </a:r>
            <a:r>
              <a:rPr lang="ko-KR" altLang="en-US" dirty="0"/>
              <a:t> </a:t>
            </a:r>
            <a:r>
              <a:rPr lang="en-US" altLang="ko-KR" dirty="0"/>
              <a:t>Scene</a:t>
            </a:r>
            <a:r>
              <a:rPr lang="ko-KR" altLang="en-US" dirty="0"/>
              <a:t> 매니저 객체 중 스킬 매니저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15A137-92C8-CC79-699C-4D4AA48F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80705"/>
            <a:ext cx="4324954" cy="47441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85C99A-4BB5-607E-CEFD-8103A5A28D6D}"/>
              </a:ext>
            </a:extLst>
          </p:cNvPr>
          <p:cNvSpPr/>
          <p:nvPr/>
        </p:nvSpPr>
        <p:spPr>
          <a:xfrm>
            <a:off x="2238677" y="4961980"/>
            <a:ext cx="1514475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EB3EE7-BF79-D104-0A8A-2AF40F8B18B6}"/>
              </a:ext>
            </a:extLst>
          </p:cNvPr>
          <p:cNvSpPr/>
          <p:nvPr/>
        </p:nvSpPr>
        <p:spPr>
          <a:xfrm>
            <a:off x="7315200" y="2380705"/>
            <a:ext cx="4324954" cy="4744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13C5A7-DBA0-DC14-06E2-C2BBCB904CA6}"/>
              </a:ext>
            </a:extLst>
          </p:cNvPr>
          <p:cNvCxnSpPr>
            <a:cxnSpLocks/>
          </p:cNvCxnSpPr>
          <p:nvPr/>
        </p:nvCxnSpPr>
        <p:spPr>
          <a:xfrm>
            <a:off x="3753152" y="5243015"/>
            <a:ext cx="3562048" cy="18818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E2F6F4-9609-60FD-26CC-4E949B49DADC}"/>
              </a:ext>
            </a:extLst>
          </p:cNvPr>
          <p:cNvCxnSpPr>
            <a:cxnSpLocks/>
          </p:cNvCxnSpPr>
          <p:nvPr/>
        </p:nvCxnSpPr>
        <p:spPr>
          <a:xfrm flipV="1">
            <a:off x="3753152" y="2380705"/>
            <a:ext cx="3562048" cy="25812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3ED197-659C-4DAA-F460-C06EE4218295}"/>
              </a:ext>
            </a:extLst>
          </p:cNvPr>
          <p:cNvSpPr txBox="1"/>
          <p:nvPr/>
        </p:nvSpPr>
        <p:spPr>
          <a:xfrm>
            <a:off x="415636" y="384465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매니저 관리 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BE06B-7D64-896F-5062-108D08874091}"/>
              </a:ext>
            </a:extLst>
          </p:cNvPr>
          <p:cNvSpPr txBox="1"/>
          <p:nvPr/>
        </p:nvSpPr>
        <p:spPr>
          <a:xfrm>
            <a:off x="529288" y="1443253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게임에 </a:t>
            </a:r>
            <a:r>
              <a:rPr lang="ko-KR" altLang="en-US" b="1" dirty="0"/>
              <a:t>빠른 적용이 가능</a:t>
            </a:r>
            <a:r>
              <a:rPr lang="ko-KR" altLang="en-US" dirty="0"/>
              <a:t>하도록 각 </a:t>
            </a:r>
            <a:r>
              <a:rPr lang="ko-KR" altLang="en-US" b="1" dirty="0"/>
              <a:t>객체별 관리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2B065-2DC8-D9BC-2FB0-C0584D876A8E}"/>
              </a:ext>
            </a:extLst>
          </p:cNvPr>
          <p:cNvSpPr txBox="1"/>
          <p:nvPr/>
        </p:nvSpPr>
        <p:spPr>
          <a:xfrm>
            <a:off x="12024716" y="3671342"/>
            <a:ext cx="215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리듬 게임 정확도에 따른 게이지 획득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20B21E-A612-FD00-82DF-1DEDA3C5334B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11722813" y="3994507"/>
            <a:ext cx="30190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816545-F451-6925-74E8-276AF3C1139F}"/>
              </a:ext>
            </a:extLst>
          </p:cNvPr>
          <p:cNvSpPr txBox="1"/>
          <p:nvPr/>
        </p:nvSpPr>
        <p:spPr>
          <a:xfrm>
            <a:off x="12024715" y="2822917"/>
            <a:ext cx="2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MAX</a:t>
            </a:r>
            <a:r>
              <a:rPr lang="ko-KR" altLang="en-US" dirty="0"/>
              <a:t> 게이지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58220A-2342-E455-A0D4-FCAE70B7C361}"/>
              </a:ext>
            </a:extLst>
          </p:cNvPr>
          <p:cNvCxnSpPr>
            <a:cxnSpLocks/>
          </p:cNvCxnSpPr>
          <p:nvPr/>
        </p:nvCxnSpPr>
        <p:spPr>
          <a:xfrm flipH="1" flipV="1">
            <a:off x="11724261" y="2999832"/>
            <a:ext cx="696641" cy="7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AA0DE4-8D5B-298B-C621-74EE19020557}"/>
              </a:ext>
            </a:extLst>
          </p:cNvPr>
          <p:cNvSpPr txBox="1"/>
          <p:nvPr/>
        </p:nvSpPr>
        <p:spPr>
          <a:xfrm>
            <a:off x="12024714" y="5114527"/>
            <a:ext cx="2155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b="1" dirty="0"/>
              <a:t>모든 게임 데이터</a:t>
            </a:r>
            <a:r>
              <a:rPr lang="ko-KR" altLang="en-US" dirty="0"/>
              <a:t>를 </a:t>
            </a:r>
            <a:r>
              <a:rPr lang="ko-KR" altLang="en-US" b="1" dirty="0"/>
              <a:t>손쉽게</a:t>
            </a:r>
            <a:r>
              <a:rPr lang="ko-KR" altLang="en-US" dirty="0"/>
              <a:t> </a:t>
            </a:r>
            <a:r>
              <a:rPr lang="ko-KR" altLang="en-US" b="1" dirty="0"/>
              <a:t>수정</a:t>
            </a:r>
            <a:r>
              <a:rPr lang="ko-KR" altLang="en-US" dirty="0"/>
              <a:t>이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94E015-EBD9-A74F-BE30-F4AFE4880DA5}"/>
              </a:ext>
            </a:extLst>
          </p:cNvPr>
          <p:cNvCxnSpPr>
            <a:cxnSpLocks/>
          </p:cNvCxnSpPr>
          <p:nvPr/>
        </p:nvCxnSpPr>
        <p:spPr>
          <a:xfrm>
            <a:off x="13102230" y="4377662"/>
            <a:ext cx="1" cy="706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B7B11F-7B3B-8AA6-8023-99A93C06D65C}"/>
              </a:ext>
            </a:extLst>
          </p:cNvPr>
          <p:cNvSpPr/>
          <p:nvPr/>
        </p:nvSpPr>
        <p:spPr>
          <a:xfrm>
            <a:off x="11948845" y="5129884"/>
            <a:ext cx="2265920" cy="907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3C97B4-7532-937B-2CF9-37405D34F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pic>
        <p:nvPicPr>
          <p:cNvPr id="26" name="그림 25" descr="만화 영화, 스케치, 의상 디자인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CDDFBD-3EA3-2A42-6EC7-E6D76EBC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233" y="1167486"/>
            <a:ext cx="6323013" cy="63230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" name="Text 0"/>
          <p:cNvSpPr/>
          <p:nvPr/>
        </p:nvSpPr>
        <p:spPr>
          <a:xfrm>
            <a:off x="650319" y="511016"/>
            <a:ext cx="4645819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게임 </a:t>
            </a:r>
            <a:r>
              <a:rPr lang="en-US" sz="3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콘텐츠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71128" y="1556147"/>
            <a:ext cx="328624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맞춤형 </a:t>
            </a:r>
            <a:r>
              <a:rPr lang="en-US" sz="21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플레이와</a:t>
            </a: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ko-KR" alt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강화</a:t>
            </a: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시스템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2119134"/>
            <a:ext cx="278725" cy="278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74894" y="2113478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다양한 음악 트랙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774894" y="2589490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스테이지별로 다른 분위기와 난이도의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음악 트랙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제공. 장르별 비트에 맞춘 역동적인 플레이 환경.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3561338"/>
            <a:ext cx="278725" cy="2787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74894" y="3555683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개성 있는 캐릭터 스킬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774894" y="4031694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가챠 시스템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으로 획득하는 수호단 캐릭터들은 고유의 스킬을 보유. 전략적 배치를 통해 시너지 창출.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5003542"/>
            <a:ext cx="278725" cy="278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74894" y="4997887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타워 강화 및 증축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774894" y="5473898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획득한 자원과 아이템을 활용하여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방어 타워를 업그레이드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하고 새로운 형태의 타워를 증축하여 방어력 강화.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6445746"/>
            <a:ext cx="278725" cy="2787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74894" y="6440091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점수 연동 도전 욕구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774894" y="6916103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리듬 정확도와 디펜스 성공률이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최종 점수와 연동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되어 플레이어의 지속적인 도전과 완벽한 플레이 유도.</a:t>
            </a:r>
            <a:endParaRPr lang="en-US" sz="14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23FF67-7EFC-BCA8-8B05-068825377456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만화 영화, 아니메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B37E3-51E3-A955-67C7-2165B6E01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572" y="3392721"/>
            <a:ext cx="4847475" cy="4847475"/>
          </a:xfrm>
          <a:prstGeom prst="rect">
            <a:avLst/>
          </a:prstGeom>
        </p:spPr>
      </p:pic>
      <p:pic>
        <p:nvPicPr>
          <p:cNvPr id="28" name="그림 2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1F83B-1676-FD43-ED59-99799961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D7C091-E901-FA23-6A67-70B51C69D8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270F06F2-7088-40FA-2F64-A79685C8D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106547"/>
              </p:ext>
            </p:extLst>
          </p:nvPr>
        </p:nvGraphicFramePr>
        <p:xfrm>
          <a:off x="673100" y="2222553"/>
          <a:ext cx="6426200" cy="543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EEBF24-238D-7B86-8A1D-50F3458DAFD0}"/>
              </a:ext>
            </a:extLst>
          </p:cNvPr>
          <p:cNvSpPr txBox="1"/>
          <p:nvPr/>
        </p:nvSpPr>
        <p:spPr>
          <a:xfrm>
            <a:off x="4174242" y="227280"/>
            <a:ext cx="6281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장르별 </a:t>
            </a:r>
            <a:endParaRPr lang="en-US" altLang="ko-KR" sz="4000" dirty="0"/>
          </a:p>
          <a:p>
            <a:pPr algn="ctr"/>
            <a:r>
              <a:rPr lang="ko-KR" altLang="en-US" sz="4000" dirty="0"/>
              <a:t>하루 평균 이용자 수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88D6AD8A-9FAE-E218-0FB8-03E15A02D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881645"/>
              </p:ext>
            </p:extLst>
          </p:nvPr>
        </p:nvGraphicFramePr>
        <p:xfrm>
          <a:off x="7658102" y="2133653"/>
          <a:ext cx="6426200" cy="5515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0CA27DD-AD0F-6692-5493-A49D685F6C8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09F46-7121-426F-F71A-82299ACEE40E}"/>
              </a:ext>
            </a:extLst>
          </p:cNvPr>
          <p:cNvSpPr txBox="1"/>
          <p:nvPr/>
        </p:nvSpPr>
        <p:spPr>
          <a:xfrm>
            <a:off x="3257549" y="1759289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리듬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43872-A4E7-0E4F-E5C7-A0F629012DE7}"/>
              </a:ext>
            </a:extLst>
          </p:cNvPr>
          <p:cNvSpPr txBox="1"/>
          <p:nvPr/>
        </p:nvSpPr>
        <p:spPr>
          <a:xfrm>
            <a:off x="10115552" y="1765006"/>
            <a:ext cx="150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디펜스 게임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4F23E-96FF-EF7E-66CB-D604BD94FC09}"/>
              </a:ext>
            </a:extLst>
          </p:cNvPr>
          <p:cNvSpPr txBox="1"/>
          <p:nvPr/>
        </p:nvSpPr>
        <p:spPr>
          <a:xfrm>
            <a:off x="6086338" y="150711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(2025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255EDD-6EBE-F888-97CA-21D733A0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890AFE-EE06-21DD-7FE0-7685CD09F2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21BA44-2FD8-2B18-35F6-D3AAE9369CB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03614C-3179-B5DC-045A-9F9D568BA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04B3D-7AD9-0331-6498-6CF777FA34EA}"/>
              </a:ext>
            </a:extLst>
          </p:cNvPr>
          <p:cNvSpPr txBox="1"/>
          <p:nvPr/>
        </p:nvSpPr>
        <p:spPr>
          <a:xfrm>
            <a:off x="5039816" y="537478"/>
            <a:ext cx="455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시연 영상</a:t>
            </a:r>
          </a:p>
        </p:txBody>
      </p:sp>
      <p:pic>
        <p:nvPicPr>
          <p:cNvPr id="7" name="KakaoTalk_20251104_233013530">
            <a:hlinkClick r:id="" action="ppaction://media"/>
            <a:extLst>
              <a:ext uri="{FF2B5EF4-FFF2-40B4-BE49-F238E27FC236}">
                <a16:creationId xmlns:a16="http://schemas.microsoft.com/office/drawing/2014/main" id="{30D910B8-EBEE-5308-502F-61A955451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4960" y="1461569"/>
            <a:ext cx="11420477" cy="64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395</Words>
  <Application>Microsoft Office PowerPoint</Application>
  <PresentationFormat>사용자 지정</PresentationFormat>
  <Paragraphs>77</Paragraphs>
  <Slides>11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Gelasio</vt:lpstr>
      <vt:lpstr>Gelasio Semi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곽영민</cp:lastModifiedBy>
  <cp:revision>216</cp:revision>
  <dcterms:created xsi:type="dcterms:W3CDTF">2025-11-04T10:57:18Z</dcterms:created>
  <dcterms:modified xsi:type="dcterms:W3CDTF">2025-11-07T14:30:49Z</dcterms:modified>
</cp:coreProperties>
</file>